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5" r:id="rId6"/>
    <p:sldId id="266" r:id="rId7"/>
    <p:sldId id="263" r:id="rId8"/>
    <p:sldId id="262" r:id="rId9"/>
    <p:sldId id="261" r:id="rId10"/>
    <p:sldId id="267" r:id="rId11"/>
    <p:sldId id="268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76" r:id="rId20"/>
    <p:sldId id="277" r:id="rId21"/>
    <p:sldId id="284" r:id="rId22"/>
    <p:sldId id="285" r:id="rId23"/>
    <p:sldId id="286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10" r:id="rId37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E172C0-669F-42A5-B81D-CD3EFB18C58D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FE5FDF-25F2-4B0F-9001-069EA7F6F7B1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913363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D46395-E473-45FA-AF19-5F871E241A6D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53EC9B-C8B9-49DA-BA6B-70EAE5D83424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201506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3EC9B-C8B9-49DA-BA6B-70EAE5D83424}" type="slidenum">
              <a:rPr lang="ar-SY" smtClean="0"/>
              <a:pPr/>
              <a:t>2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0359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BC-DF6B-4A77-9334-12E419A390DE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F59A-95D6-4898-95BA-D499B838B742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4EC1-16E6-40B2-95A6-244DE90BAD88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FA79-E503-4025-8C08-2A283FBD5878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0A1-6E70-4487-AD45-3846CDA6A1E9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D83-60FD-4A1D-B9FE-E02B1C53146F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5EF5-69F0-4236-A4F6-9081B4EA827C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3C77-5F77-48DC-9F3B-F8CE98D70E3C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792-5CD2-46DF-A11C-F0499C106964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F827-6909-497D-A352-82F57589A9D9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4A8F-755E-447D-B577-260C2CD3DB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B0FD-AAA8-41C8-B2AC-9DFF3E13FFEE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90600"/>
            <a:ext cx="7696200" cy="155575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107B8A"/>
                </a:solidFill>
              </a:rPr>
              <a:t>VIBRATION ANALYSIS BY </a:t>
            </a:r>
            <a:r>
              <a:rPr lang="en-US" b="1" smtClean="0">
                <a:solidFill>
                  <a:srgbClr val="F73C09"/>
                </a:solidFill>
              </a:rPr>
              <a:t>RAYLEIGH'S METHOD</a:t>
            </a:r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D20A4F-512A-4C2D-95FA-D868D428C0C0}" type="datetime9">
              <a:rPr lang="ar-SY" smtClean="0">
                <a:cs typeface="Arial" pitchFamily="34" charset="0"/>
              </a:rPr>
              <a:pPr/>
              <a:t>6 أيار 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pitchFamily="34" charset="0"/>
              </a:rPr>
              <a:t>dr.hala hasan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DD2E7D-41E8-422D-91E3-748463ADA9C6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219200" y="381000"/>
            <a:ext cx="693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</a:rPr>
              <a:t>GENERALIZED SDOF SYSTEMS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14400" y="4495800"/>
            <a:ext cx="7848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0070C0"/>
                </a:solidFill>
              </a:rPr>
              <a:t>Lecture </a:t>
            </a:r>
            <a:r>
              <a:rPr lang="en-US" sz="2800" b="1" dirty="0" smtClean="0">
                <a:solidFill>
                  <a:srgbClr val="0070C0"/>
                </a:solidFill>
              </a:rPr>
              <a:t>11</a:t>
            </a:r>
            <a:endParaRPr lang="en-US" sz="2800" b="1" dirty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None/>
            </a:pP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dr. Hala Hasan </a:t>
            </a:r>
          </a:p>
          <a:p>
            <a:pPr algn="l">
              <a:buFont typeface="Arial" pitchFamily="34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dr.hala61@gmail.com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71600" y="2895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Y" sz="4000" b="1" dirty="0" smtClean="0">
                <a:solidFill>
                  <a:srgbClr val="0000FF"/>
                </a:solidFill>
              </a:rPr>
              <a:t>تحليل الاهتزاز بطريقة ريلي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77"/>
            <a:ext cx="8229600" cy="868362"/>
          </a:xfrm>
        </p:spPr>
        <p:txBody>
          <a:bodyPr/>
          <a:lstStyle/>
          <a:p>
            <a:r>
              <a:rPr lang="ar-SY" b="1" dirty="0" smtClean="0">
                <a:solidFill>
                  <a:srgbClr val="FF0000"/>
                </a:solidFill>
              </a:rPr>
              <a:t>اختيار شكل نمط الاهتزاز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10</a:t>
            </a:fld>
            <a:endParaRPr lang="ar-S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004384"/>
                <a:ext cx="8989067" cy="5534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Y" sz="2400" b="1" dirty="0" smtClean="0">
                    <a:solidFill>
                      <a:srgbClr val="FF0000"/>
                    </a:solidFill>
                  </a:rPr>
                  <a:t>تعتمد دقة التواتر المحسوب بالعلاقة :     </a:t>
                </a:r>
              </a:p>
              <a:p>
                <a:r>
                  <a:rPr lang="ar-SY" sz="2400" b="1" dirty="0" smtClean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Y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SY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ar-SY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SY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SY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ar-SY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ar-SY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sup>
                          <m:e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𝑬𝑰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𝜳</m:t>
                                        </m:r>
                                      </m:e>
                                      <m:sup>
                                        <m:r>
                                          <a:rPr lang="en-US" sz="2400" b="1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ar-SY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sup>
                          <m:e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)∙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𝜳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den>
                    </m:f>
                  </m:oMath>
                </a14:m>
                <a:r>
                  <a:rPr lang="ar-SY" sz="2400" b="1" dirty="0" smtClean="0">
                    <a:solidFill>
                      <a:srgbClr val="FF0000"/>
                    </a:solidFill>
                  </a:rPr>
                  <a:t>     </a:t>
                </a:r>
              </a:p>
              <a:p>
                <a:endParaRPr lang="ar-SY" sz="2400" b="1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r-SY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على تابع الشكل </a:t>
                </a:r>
                <a:r>
                  <a:rPr lang="ar-SY" sz="24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𝜳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Y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SY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الذي تم اعتماده ليمثل نمط الاهتزاز .</a:t>
                </a:r>
              </a:p>
              <a:p>
                <a:pPr>
                  <a:lnSpc>
                    <a:spcPct val="150000"/>
                  </a:lnSpc>
                </a:pPr>
                <a:r>
                  <a:rPr lang="ar-SY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وعمليا  اي تابع يحقق الشروط المحيطية الهندسية (شروط الاستناد ) وله مشتق من المرتبة الثانية يمكن ان يكون خيارا مناسبا كتابع شكل </a:t>
                </a:r>
                <a:r>
                  <a:rPr lang="ar-SY" sz="2400" b="1" dirty="0" smtClean="0">
                    <a:solidFill>
                      <a:srgbClr val="FF0000"/>
                    </a:solidFill>
                  </a:rPr>
                  <a:t>، </a:t>
                </a:r>
                <a:r>
                  <a:rPr lang="ar-SY" sz="2400" b="1" u="sng" dirty="0" smtClean="0">
                    <a:solidFill>
                      <a:srgbClr val="FF0000"/>
                    </a:solidFill>
                  </a:rPr>
                  <a:t>لكن </a:t>
                </a:r>
                <a:r>
                  <a:rPr lang="ar-SY" sz="2400" b="1" dirty="0" smtClean="0">
                    <a:solidFill>
                      <a:srgbClr val="FF0000"/>
                    </a:solidFill>
                  </a:rPr>
                  <a:t>اي تابع غير التابع الممثل لشكل الاهتزاز الحقيقي </a:t>
                </a:r>
                <a:r>
                  <a:rPr lang="ar-SY" sz="2400" b="1" dirty="0" smtClean="0">
                    <a:solidFill>
                      <a:srgbClr val="00B050"/>
                    </a:solidFill>
                  </a:rPr>
                  <a:t>سيتطلب فرض قيود جديدة خارجية اضافية للمحافظة على التوازن</a:t>
                </a:r>
                <a:r>
                  <a:rPr lang="ar-SY" sz="2400" b="1" dirty="0" smtClean="0">
                    <a:solidFill>
                      <a:srgbClr val="FF0000"/>
                    </a:solidFill>
                  </a:rPr>
                  <a:t>، مما </a:t>
                </a:r>
                <a:r>
                  <a:rPr lang="ar-SY" sz="2400" b="1" dirty="0" smtClean="0">
                    <a:solidFill>
                      <a:srgbClr val="00B050"/>
                    </a:solidFill>
                  </a:rPr>
                  <a:t>يجعل الجملة اكثر صلابة فيزيد طاقة تشوهها </a:t>
                </a:r>
                <a:r>
                  <a:rPr lang="ar-SY" sz="2400" b="1" dirty="0" smtClean="0">
                    <a:solidFill>
                      <a:srgbClr val="FF0000"/>
                    </a:solidFill>
                  </a:rPr>
                  <a:t>وبالتالي </a:t>
                </a:r>
                <a:r>
                  <a:rPr lang="ar-SY" sz="2400" b="1" dirty="0" smtClean="0">
                    <a:solidFill>
                      <a:srgbClr val="00B050"/>
                    </a:solidFill>
                  </a:rPr>
                  <a:t>يزيد قيمة التواتر المحسوب</a:t>
                </a:r>
                <a:r>
                  <a:rPr lang="ar-SY" sz="2400" b="1" dirty="0" smtClean="0">
                    <a:solidFill>
                      <a:srgbClr val="FF0000"/>
                    </a:solidFill>
                  </a:rPr>
                  <a:t>، وعليه فان اخفض قيمة محسوية للتواتر تمثل تقريبا افضل للتواتر الحقيقي لان شكل </a:t>
                </a:r>
                <a:r>
                  <a:rPr lang="ar-SY" sz="2400" b="1" dirty="0" smtClean="0">
                    <a:solidFill>
                      <a:srgbClr val="7030A0"/>
                    </a:solidFill>
                  </a:rPr>
                  <a:t>الاهتزاز الحقيقي سيؤدي الى اخفض قيمة للتواتر. </a:t>
                </a:r>
                <a:endParaRPr lang="ar-SY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04384"/>
                <a:ext cx="8989067" cy="5534528"/>
              </a:xfrm>
              <a:prstGeom prst="rect">
                <a:avLst/>
              </a:prstGeom>
              <a:blipFill rotWithShape="0">
                <a:blip r:embed="rId2"/>
                <a:stretch>
                  <a:fillRect l="-1627" t="-771" r="-1017" b="-44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ar-S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11</a:t>
            </a:fld>
            <a:endParaRPr lang="ar-SY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70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143000"/>
            <a:ext cx="4752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638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2-Point Star 12"/>
          <p:cNvSpPr/>
          <p:nvPr/>
        </p:nvSpPr>
        <p:spPr>
          <a:xfrm>
            <a:off x="457200" y="228600"/>
            <a:ext cx="2819400" cy="1066800"/>
          </a:xfrm>
          <a:prstGeom prst="star3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12</a:t>
            </a:fld>
            <a:endParaRPr lang="ar-SY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254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5324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4638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4705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743200"/>
            <a:ext cx="814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52401"/>
            <a:ext cx="8343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04800" y="2057400"/>
            <a:ext cx="84582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562600"/>
            <a:ext cx="8124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724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13</a:t>
            </a:fld>
            <a:endParaRPr lang="ar-SY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132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8524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2-Point Star 10"/>
          <p:cNvSpPr/>
          <p:nvPr/>
        </p:nvSpPr>
        <p:spPr>
          <a:xfrm>
            <a:off x="228600" y="3505200"/>
            <a:ext cx="2133600" cy="1828800"/>
          </a:xfrm>
          <a:prstGeom prst="star1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32-Point Star 11"/>
          <p:cNvSpPr/>
          <p:nvPr/>
        </p:nvSpPr>
        <p:spPr>
          <a:xfrm>
            <a:off x="228600" y="381000"/>
            <a:ext cx="2438400" cy="1676400"/>
          </a:xfrm>
          <a:prstGeom prst="star32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14</a:t>
            </a:fld>
            <a:endParaRPr lang="ar-SY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229600" cy="41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2038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1847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0"/>
            <a:ext cx="2809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2057400" y="685800"/>
            <a:ext cx="33338" cy="4762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0"/>
            <a:ext cx="2628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6781800" y="742950"/>
            <a:ext cx="33338" cy="4762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15</a:t>
            </a:fld>
            <a:endParaRPr lang="ar-SY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4105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486400"/>
            <a:ext cx="741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16</a:t>
            </a:fld>
            <a:endParaRPr lang="ar-SY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6619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14600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981200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17</a:t>
            </a:fld>
            <a:endParaRPr lang="ar-SY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4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838200"/>
            <a:ext cx="7686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752600"/>
            <a:ext cx="51054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18</a:t>
            </a:fld>
            <a:endParaRPr lang="ar-SY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76" y="0"/>
            <a:ext cx="2667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24947"/>
            <a:ext cx="6400800" cy="212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24201" y="504825"/>
                <a:ext cx="585395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Y" sz="2400" b="1" dirty="0" smtClean="0">
                    <a:solidFill>
                      <a:srgbClr val="33CAFF"/>
                    </a:solidFill>
                  </a:rPr>
                  <a:t>كان الاهتزاز الرئيسي افقيا كما في حالة الظفر المبين في الشكل فتطبق القوى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SY" sz="2400" b="1" i="1" smtClean="0">
                            <a:solidFill>
                              <a:srgbClr val="33CA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33CA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ar-SY" sz="2400" b="1" i="1" smtClean="0">
                        <a:solidFill>
                          <a:srgbClr val="33CA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33CA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SY" sz="2400" b="1" i="1" smtClean="0">
                        <a:solidFill>
                          <a:srgbClr val="33CA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504825"/>
                <a:ext cx="5853952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5147" r="-1563" b="-1544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62200" y="2544323"/>
                <a:ext cx="67549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Y" sz="2400" b="1" dirty="0" smtClean="0">
                    <a:solidFill>
                      <a:srgbClr val="33CAFF"/>
                    </a:solidFill>
                  </a:rPr>
                  <a:t>عند البحث في نمط الاهتزاز الاساسي للجائز المبين في الشكل ، فان تطبيقق القوى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SY" sz="2400" b="1" i="1">
                            <a:solidFill>
                              <a:srgbClr val="33CA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33CA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ar-SY" sz="2400" b="1" i="1">
                        <a:solidFill>
                          <a:srgbClr val="33CA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33CA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SY" sz="2400" b="1" i="1">
                        <a:solidFill>
                          <a:srgbClr val="33CA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Y" sz="24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يتم على مجازي </a:t>
                </a:r>
                <a:r>
                  <a:rPr lang="ar-SY" sz="2400" b="1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الجائز باتجاهين </a:t>
                </a:r>
                <a:r>
                  <a:rPr lang="ar-SY" sz="24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متعاكسين</a:t>
                </a:r>
                <a:endParaRPr lang="en-US" sz="24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44323"/>
                <a:ext cx="6754906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437" t="-5109" r="-1354" b="-1459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62200" y="58946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Y" sz="2400" b="1" dirty="0" smtClean="0">
                <a:solidFill>
                  <a:srgbClr val="002060"/>
                </a:solidFill>
              </a:rPr>
              <a:t>انماط مفروضة ناتجة عن الاحمال الميتة</a:t>
            </a:r>
            <a:endParaRPr lang="en-US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19</a:t>
            </a:fld>
            <a:endParaRPr lang="ar-SY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3638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32-Point Star 14"/>
          <p:cNvSpPr/>
          <p:nvPr/>
        </p:nvSpPr>
        <p:spPr>
          <a:xfrm>
            <a:off x="3581400" y="2209800"/>
            <a:ext cx="5562600" cy="1905000"/>
          </a:xfrm>
          <a:prstGeom prst="star3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981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 rot="10800000">
            <a:off x="2590800" y="33528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Right Arrow 20"/>
          <p:cNvSpPr/>
          <p:nvPr/>
        </p:nvSpPr>
        <p:spPr>
          <a:xfrm rot="2029906">
            <a:off x="2641995" y="2467660"/>
            <a:ext cx="990600" cy="21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1" y="4419601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32-Point Star 22"/>
          <p:cNvSpPr/>
          <p:nvPr/>
        </p:nvSpPr>
        <p:spPr>
          <a:xfrm>
            <a:off x="609600" y="3886200"/>
            <a:ext cx="6934200" cy="24384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ar-SY" dirty="0" smtClean="0"/>
              <a:t>ان لدور الاهتزاز او تواتره تاثير مسيطر على التصرف الديناميكي للجمل وحيدة درجة الحرية، لذا كان لا بد من طريقة مبسطة وتقريبية لتحديد تواتر الاهتزاز ومن اكثر الطرق شيوعا </a:t>
            </a:r>
            <a:r>
              <a:rPr lang="ar-SY" b="1" dirty="0" smtClean="0">
                <a:solidFill>
                  <a:srgbClr val="FF0000"/>
                </a:solidFill>
              </a:rPr>
              <a:t> طريقة ريلي</a:t>
            </a:r>
          </a:p>
          <a:p>
            <a:pPr algn="just">
              <a:buNone/>
            </a:pPr>
            <a:r>
              <a:rPr lang="ar-SY" b="1" dirty="0" smtClean="0">
                <a:solidFill>
                  <a:schemeClr val="tx2">
                    <a:lumMod val="75000"/>
                  </a:schemeClr>
                </a:solidFill>
              </a:rPr>
              <a:t>تعتمد هذه الطريقة على </a:t>
            </a:r>
            <a:r>
              <a:rPr lang="ar-SY" b="1" dirty="0" smtClean="0">
                <a:solidFill>
                  <a:srgbClr val="00B0F0"/>
                </a:solidFill>
              </a:rPr>
              <a:t>مبدا مصونية الطاقة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</a:rPr>
              <a:t>حيث تبقى  طاقة جملة وحيدة درجة الحرية غير المخمدة ثابتة عندما تهتز اهتزاز حر.</a:t>
            </a:r>
          </a:p>
          <a:p>
            <a:pPr>
              <a:buNone/>
            </a:pPr>
            <a:r>
              <a:rPr lang="ar-SY" b="1" dirty="0" smtClean="0">
                <a:solidFill>
                  <a:schemeClr val="tx2">
                    <a:lumMod val="75000"/>
                  </a:schemeClr>
                </a:solidFill>
              </a:rPr>
              <a:t>سنطبق مبدا مصونية الطاقة على الجملة التالية:</a:t>
            </a:r>
            <a:endParaRPr lang="ar-SY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17268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Y" sz="4000" b="1" dirty="0" smtClean="0">
                <a:solidFill>
                  <a:srgbClr val="0000FF"/>
                </a:solidFill>
              </a:rPr>
              <a:t>اساسيات  طريقة ريلي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0F12-6702-45A5-B99B-E293B37E20C9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2</a:t>
            </a:fld>
            <a:endParaRPr lang="ar-SY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20</a:t>
            </a:fld>
            <a:endParaRPr lang="ar-SY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2514600"/>
            <a:ext cx="441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2-Point Star 9"/>
          <p:cNvSpPr/>
          <p:nvPr/>
        </p:nvSpPr>
        <p:spPr>
          <a:xfrm>
            <a:off x="1295400" y="1981200"/>
            <a:ext cx="6705600" cy="3200400"/>
          </a:xfrm>
          <a:prstGeom prst="star3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1FD75B-FB6F-4D0E-B203-5D644480976A}" type="datetime3">
              <a:rPr lang="en-US" smtClean="0">
                <a:cs typeface="Arial" pitchFamily="34" charset="0"/>
              </a:rPr>
              <a:pPr/>
              <a:t>6 May 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pitchFamily="34" charset="0"/>
              </a:rPr>
              <a:t>dr.Hala Hasan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DBD5EF-14A3-4E58-9BC3-F72D82D9E50F}" type="slidenum">
              <a:rPr lang="ar-SA" smtClean="0">
                <a:cs typeface="Arial" pitchFamily="34" charset="0"/>
              </a:rPr>
              <a:pPr/>
              <a:t>21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2388" cy="6127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200" b="1" dirty="0" smtClean="0"/>
              <a:t>Example 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2362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+mj-cs"/>
              </a:rPr>
              <a:t>The use of the Rayleigh method to compute the vibration frequency of a practical system will be illustrated by the analysis of the uniform cantilever beam supporting a weight at midspan, shown in Fig. </a:t>
            </a:r>
          </a:p>
          <a:p>
            <a:pPr marL="0" indent="0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+mj-cs"/>
              </a:rPr>
              <a:t>For this study, the vibration shape has been taken to be that produced by a load applied to the end of the cantilever, as shown in the lower sketch. The resulting deflected shape is</a:t>
            </a:r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35324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0"/>
            <a:ext cx="5181600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81000" y="4114800"/>
          <a:ext cx="1685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5" imgW="927100" imgH="914400" progId="Equation.3">
                  <p:embed/>
                </p:oleObj>
              </mc:Choice>
              <mc:Fallback>
                <p:oleObj name="Equation" r:id="rId5" imgW="9271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1685925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F10C9E-A704-4E82-BFAF-700537AD6DA1}" type="datetime3">
              <a:rPr lang="en-US" smtClean="0">
                <a:cs typeface="Arial" pitchFamily="34" charset="0"/>
              </a:rPr>
              <a:pPr/>
              <a:t>6 May 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pitchFamily="34" charset="0"/>
              </a:rPr>
              <a:t>dr.Hala Hasan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9ADED-9CBD-423B-B104-5D27E6FF44D7}" type="slidenum">
              <a:rPr lang="ar-SA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04800"/>
            <a:ext cx="8229600" cy="2209800"/>
          </a:xfrm>
          <a:noFill/>
          <a:ln>
            <a:solidFill>
              <a:schemeClr val="accent1"/>
            </a:solidFill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8763000" cy="3862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793479-D15D-4264-9365-1C66DE0B54EF}" type="datetime3">
              <a:rPr lang="en-US" smtClean="0">
                <a:cs typeface="Arial" pitchFamily="34" charset="0"/>
              </a:rPr>
              <a:pPr/>
              <a:t>6 May 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pitchFamily="34" charset="0"/>
              </a:rPr>
              <a:t>dr.Hala Hasan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537C3E-9D7F-48F7-8443-20157C468217}" type="slidenum">
              <a:rPr lang="ar-SA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1434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990600"/>
            <a:ext cx="76200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3DC32714-7BE1-45C2-B656-D7BE9F919A84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DCE7BCF9-D250-471E-989E-0A4D1BAB1142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228600"/>
            <a:ext cx="2592388" cy="61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solidFill>
                  <a:schemeClr val="tx2"/>
                </a:solidFill>
                <a:latin typeface="Arial" panose="020B0604020202020204" pitchFamily="34" charset="0"/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4272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D2663A1C-49D3-4F40-AB00-8F6F339E3861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DB33E63-C1D9-4680-A366-DE7A8CE08FC5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B019CF8A-26ED-4BBA-97D7-980252A5B3A6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52BB07C8-35E4-4270-92CE-F9F9F5DB1585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743200"/>
            <a:ext cx="342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686800" cy="2838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21CA63CF-2D38-47D9-AF21-488B6FF4A0E4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2F6C5BF7-D51B-4767-B9A9-82E58FA851DB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200" smtClean="0"/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132471" y="203982"/>
            <a:ext cx="2592388" cy="61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6948" y="910400"/>
                <a:ext cx="8718452" cy="1789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0"/>
                  </a:spcBef>
                </a:pPr>
                <a:r>
                  <a:rPr lang="en-US" dirty="0" smtClean="0">
                    <a:solidFill>
                      <a:schemeClr val="tx2"/>
                    </a:solidFill>
                    <a:latin typeface="Arial" panose="020B0604020202020204" pitchFamily="34" charset="0"/>
                  </a:rPr>
                  <a:t>1- assuming the girder  to be rigid and the deflected shape of the column to be that due to a lateral load p acting on the girder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e>
                    </m:d>
                    <m:r>
                      <a:rPr lang="ar-SY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</a:rPr>
                  <a:t>12EI</a:t>
                </a:r>
                <a:r>
                  <a:rPr lang="en-US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 </a:t>
                </a:r>
                <a:endParaRPr lang="en-US" dirty="0" smtClean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  <a:p>
                <a:pPr algn="l" rtl="0">
                  <a:spcBef>
                    <a:spcPct val="0"/>
                  </a:spcBef>
                </a:pPr>
                <a:r>
                  <a:rPr lang="en-US" dirty="0" smtClean="0">
                    <a:solidFill>
                      <a:schemeClr val="tx2"/>
                    </a:solidFill>
                    <a:latin typeface="Arial" panose="020B0604020202020204" pitchFamily="34" charset="0"/>
                  </a:rPr>
                  <a:t>  2- What Fraction Of The Total Column Weigh Assumed Lumped</a:t>
                </a:r>
              </a:p>
              <a:p>
                <a:pPr algn="l" rtl="0">
                  <a:spcBef>
                    <a:spcPct val="0"/>
                  </a:spcBef>
                </a:pPr>
                <a:r>
                  <a:rPr lang="en-US" dirty="0" smtClean="0">
                    <a:solidFill>
                      <a:schemeClr val="tx2"/>
                    </a:solidFill>
                    <a:latin typeface="Arial" panose="020B0604020202020204" pitchFamily="34" charset="0"/>
                  </a:rPr>
                  <a:t> Mass With The Girder Weight Will Give The Same Period Of Vibration</a:t>
                </a:r>
              </a:p>
              <a:p>
                <a:pPr algn="l" rtl="0">
                  <a:spcBef>
                    <a:spcPct val="0"/>
                  </a:spcBef>
                </a:pPr>
                <a:r>
                  <a:rPr lang="en-US" dirty="0" smtClean="0">
                    <a:solidFill>
                      <a:schemeClr val="tx2"/>
                    </a:solidFill>
                    <a:latin typeface="Arial" panose="020B0604020202020204" pitchFamily="34" charset="0"/>
                  </a:rPr>
                  <a:t> As Found On Part A</a:t>
                </a:r>
              </a:p>
              <a:p>
                <a:pPr algn="l">
                  <a:spcBef>
                    <a:spcPct val="0"/>
                  </a:spcBef>
                </a:pPr>
                <a:r>
                  <a:rPr lang="en-US" b="1" dirty="0" smtClean="0">
                    <a:solidFill>
                      <a:schemeClr val="tx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ar-SY" b="1" dirty="0" smtClean="0">
                    <a:solidFill>
                      <a:schemeClr val="tx2"/>
                    </a:solidFill>
                    <a:latin typeface="Arial" panose="020B0604020202020204" pitchFamily="34" charset="0"/>
                  </a:rPr>
                  <a:t> </a:t>
                </a:r>
                <a:endParaRPr lang="en-US" b="1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910400"/>
                <a:ext cx="8718452" cy="1789977"/>
              </a:xfrm>
              <a:prstGeom prst="rect">
                <a:avLst/>
              </a:prstGeom>
              <a:blipFill rotWithShape="0">
                <a:blip r:embed="rId2"/>
                <a:stretch>
                  <a:fillRect l="-1328" t="-1701" b="-4422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3486975"/>
            <a:ext cx="48672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C70F7371-754A-49CE-BB16-17275263A084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71579ACC-F315-478A-9C4F-B6858A211186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89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5AFB6F81-CDAE-49B9-8EFA-F9EF0B4BF455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4E20E781-C1C6-48A2-9B7B-150D67354721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z="1200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1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9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2C0D-A968-4748-9AC6-DA8826A75633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066800"/>
            <a:ext cx="6934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3E9D0883-F75F-4432-8318-2BAA5F82A93B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DC8F34B0-7432-4096-8BB3-666CBFD442E2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 smtClean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803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13BD732B-8742-4C1B-9AC0-AF7572C2E814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EEC7586C-187E-4754-9732-D1B7D61632CF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120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4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example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BEE67DB3-3DF3-45B4-A2C3-F5C5A40306CE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6A2F8BC-7C9F-4A69-B176-C30D2BA184F0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z="1200" smtClean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412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641725"/>
            <a:ext cx="8305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C8970456-07B0-417E-B73F-6350A54CE96C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D003B2F0-36C6-403D-B80C-162510D25DA5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z="1200" smtClean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30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8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2D25E9A9-D081-4DD8-8E22-75E44A4D86C3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033C70BF-C97C-43EF-8FB1-8C6E13750067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z="12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38" y="457200"/>
            <a:ext cx="781766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2B95CF41-636B-4BD3-83E4-886AE0E6AD40}" type="datetime3">
              <a:rPr lang="en-US" sz="1200" smtClean="0"/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 May 2017</a:t>
            </a:fld>
            <a:endParaRPr lang="en-US" sz="1200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smtClean="0"/>
              <a:t>dr.Hala Hasan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7DA197C-897C-44A7-879D-E815FB669CDB}" type="slidenum">
              <a:rPr lang="ar-SA" sz="1200" smtClean="0"/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sz="1200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8686800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33400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 smtClean="0">
                <a:effectLst/>
                <a:latin typeface="arial" panose="020B0604020202020204" pitchFamily="34" charset="0"/>
              </a:rPr>
              <a:t>ايجاد القيمة الثابتة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997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The end </a:t>
            </a:r>
            <a:endParaRPr lang="ar-SY" b="1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36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677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410A-6114-4FA7-8005-64A8DF978038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29600" cy="515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32037" y="381000"/>
            <a:ext cx="4520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 smtClean="0">
                <a:solidFill>
                  <a:srgbClr val="002060"/>
                </a:solidFill>
              </a:rPr>
              <a:t>حيث معادلة الاهتزاز والسرعة هما كما يلي:</a:t>
            </a:r>
            <a:endParaRPr lang="ar-SY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5791-9333-4AF0-A957-73B799EB5AE5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5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16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2667000"/>
          </a:xfrm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+mj-cs"/>
              </a:rPr>
              <a:t>طريقة ريلي هي مفيدة الى حد ما في الجمل وحيدة درجة الحرية، وسيتم استخدامها بشكل اساسي في الجمل متعددة درجات الحرية.</a:t>
            </a:r>
          </a:p>
          <a:p>
            <a:r>
              <a:rPr lang="ar-SY" sz="2600" b="1" dirty="0" smtClean="0">
                <a:solidFill>
                  <a:srgbClr val="0070C0"/>
                </a:solidFill>
                <a:cs typeface="+mj-cs"/>
              </a:rPr>
              <a:t>سندرس الجائز المبين في الشكل الذي يمثل عدد لا نهائي من درجات الحرية اي يمكنه ان ينتقل وفق عدد لا نهائي من انماط الانتقال</a:t>
            </a:r>
          </a:p>
          <a:p>
            <a:r>
              <a:rPr lang="ar-SY" sz="2600" b="1" dirty="0" smtClean="0">
                <a:solidFill>
                  <a:srgbClr val="0070C0"/>
                </a:solidFill>
                <a:cs typeface="+mj-cs"/>
              </a:rPr>
              <a:t>ولتطبيق طريقة ريلي على هذا الجائز يجب فرض النمط او الشكل الذي ياخذه الجائز عند اهتزازه وفق نمط اهتزازه الاساسي</a:t>
            </a:r>
            <a:endParaRPr lang="ar-SY" sz="26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1-D97F-402E-BF85-63703529376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6</a:t>
            </a:fld>
            <a:endParaRPr lang="ar-SY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563562"/>
          </a:xfrm>
        </p:spPr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rgbClr val="00B050"/>
                </a:solidFill>
              </a:rPr>
              <a:t>التحليل التقريبي لجملة عامة</a:t>
            </a:r>
            <a:endParaRPr lang="ar-SY" b="1" dirty="0">
              <a:solidFill>
                <a:srgbClr val="00B05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624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F1A8-587D-4E01-BD71-61CC8A900B13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31596"/>
                <a:ext cx="8382000" cy="612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Y" sz="2800" b="1" dirty="0" smtClean="0">
                    <a:solidFill>
                      <a:srgbClr val="7030A0"/>
                    </a:solidFill>
                  </a:rPr>
                  <a:t>يمكن كتابة معادلة منحني انتقالات الجائز كما في العلاقة :</a:t>
                </a:r>
              </a:p>
              <a:p>
                <a:endParaRPr lang="ar-SY" sz="2800" b="1" dirty="0" smtClean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𝜳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ar-SY" sz="2800" dirty="0" smtClean="0"/>
              </a:p>
              <a:p>
                <a:r>
                  <a:rPr lang="ar-SY" sz="2800" dirty="0" smtClean="0"/>
                  <a:t>حيث</a:t>
                </a:r>
                <a:r>
                  <a:rPr lang="ar-SY" sz="2800" dirty="0"/>
                  <a:t>:</a:t>
                </a:r>
                <a:r>
                  <a:rPr lang="el-GR" sz="2800" dirty="0">
                    <a:ea typeface="Cambria Math" panose="02040503050406030204" pitchFamily="18" charset="0"/>
                  </a:rPr>
                  <a:t> </a:t>
                </a:r>
                <a:r>
                  <a:rPr lang="ar-SY" sz="2800" dirty="0">
                    <a:ea typeface="Cambria Math" panose="02040503050406030204" pitchFamily="18" charset="0"/>
                  </a:rPr>
                  <a:t> </a:t>
                </a:r>
                <a:endParaRPr lang="ar-SY" sz="2800" dirty="0" smtClean="0">
                  <a:ea typeface="Cambria Math" panose="02040503050406030204" pitchFamily="18" charset="0"/>
                </a:endParaRPr>
              </a:p>
              <a:p>
                <a:r>
                  <a:rPr lang="ar-SY" sz="28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𝜳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Y" sz="2800" b="1" dirty="0">
                    <a:solidFill>
                      <a:srgbClr val="00B050"/>
                    </a:solidFill>
                  </a:rPr>
                  <a:t>  </a:t>
                </a:r>
                <a:r>
                  <a:rPr lang="ar-SY" sz="2800" dirty="0"/>
                  <a:t>تابع مسموح يحقق الشروط المحيطية الهندسية للجملة وله مشتقات من مرتبة لا تقل عن تللك التي تظهر في علاقات طاقة تشوه الجملة.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Y" sz="2800" b="1" dirty="0">
                    <a:solidFill>
                      <a:srgbClr val="00B050"/>
                    </a:solidFill>
                  </a:rPr>
                  <a:t> </a:t>
                </a:r>
                <a:r>
                  <a:rPr lang="ar-SY" sz="2800" dirty="0"/>
                  <a:t>الانتقال المعمم ويمكن تقريبه بتابع توافقي عند دراسة الاهتزاز الحر للجملة اي</a:t>
                </a:r>
                <a:r>
                  <a:rPr lang="ar-SY" sz="2800" dirty="0" smtClean="0"/>
                  <a:t>:</a:t>
                </a:r>
              </a:p>
              <a:p>
                <a:endParaRPr lang="ar-SY" sz="2800" dirty="0"/>
              </a:p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ar-SY" sz="2800" dirty="0"/>
                  <a:t>  </a:t>
                </a:r>
                <a:endParaRPr lang="ar-SY" sz="2800" dirty="0" smtClean="0"/>
              </a:p>
              <a:p>
                <a:pPr algn="ctr"/>
                <a:endParaRPr lang="ar-SY" sz="2800" dirty="0"/>
              </a:p>
              <a:p>
                <a:r>
                  <a:rPr lang="ar-SY" sz="2800" dirty="0"/>
                  <a:t>وايضا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ar-SY" sz="2800" dirty="0"/>
                  <a:t> يمثل مقدار ثابت يمثل القيمة العظمى للاهتزاز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1596"/>
                <a:ext cx="8382000" cy="6124754"/>
              </a:xfrm>
              <a:prstGeom prst="rect">
                <a:avLst/>
              </a:prstGeom>
              <a:blipFill rotWithShape="0">
                <a:blip r:embed="rId2"/>
                <a:stretch>
                  <a:fillRect t="-1095" r="-1455" b="-179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00A8-6FCF-4DAC-AC1A-605D35B3ACF1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FD-AAA8-41C8-B2AC-9DFF3E13FFEE}" type="slidenum">
              <a:rPr lang="ar-SY" smtClean="0"/>
              <a:pPr/>
              <a:t>8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307975"/>
                <a:ext cx="8763000" cy="607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Y" sz="2400" b="1" dirty="0" smtClean="0">
                    <a:solidFill>
                      <a:srgbClr val="0070C0"/>
                    </a:solidFill>
                  </a:rPr>
                  <a:t>استخدام طريقة النمط المفروض يحول الجملة الى جملة وحيدة درجة الحرية ويمكن ايجاد تواتر اهتزازها بمساواة طاقة التشوه العظمى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ar-SY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ar-SY" sz="2400" b="1" dirty="0" smtClean="0">
                    <a:solidFill>
                      <a:srgbClr val="0070C0"/>
                    </a:solidFill>
                  </a:rPr>
                  <a:t> بالطاقة الحركية العظمى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ar-SY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ar-SY" sz="2400" b="1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ar-SY" sz="2400" b="1" dirty="0" smtClean="0">
                    <a:solidFill>
                      <a:srgbClr val="0070C0"/>
                    </a:solidFill>
                  </a:rPr>
                  <a:t> تحدد طاقة التشوه الجائز المبين في الشكل وفقا للعلاقة التالية: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𝑏𝑒𝑛𝑑𝑖𝑛𝑔</m:t>
                          </m:r>
                        </m:sub>
                      </m:sSub>
                      <m:r>
                        <a:rPr lang="ar-SY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Y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S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SY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trlPr>
                            <a:rPr lang="ar-SY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S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ar-SY" sz="2400" dirty="0" smtClean="0"/>
              </a:p>
              <a:p>
                <a:r>
                  <a:rPr lang="ar-SY" sz="2400" dirty="0" smtClean="0"/>
                  <a:t>كما يلي:</a:t>
                </a:r>
                <a:endParaRPr lang="ar-SY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ar-SY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SY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trlP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ar-SY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ar-SY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SY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ar-SY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ar-S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S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SY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nary>
                        <m:naryPr>
                          <m:ctrlP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SY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ar-SY" sz="2400" dirty="0" smtClean="0"/>
              </a:p>
              <a:p>
                <a:r>
                  <a:rPr lang="ar-SY" sz="2400" dirty="0" smtClean="0"/>
                  <a:t>وتبلغ طاقة التشوه قيمتها العظمى عندما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ar-SY" sz="2400" dirty="0" smtClean="0"/>
                  <a:t>   ومنه ينتج :</a:t>
                </a:r>
              </a:p>
              <a:p>
                <a:endParaRPr lang="ar-SY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ar-SY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ar-SY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Y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Y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Y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ar-SY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ar-SY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SY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ctrlPr>
                            <a:rPr lang="ar-SY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SY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𝑬𝑰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𝜳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SY" sz="24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7975"/>
                <a:ext cx="8763000" cy="6079036"/>
              </a:xfrm>
              <a:prstGeom prst="rect">
                <a:avLst/>
              </a:prstGeom>
              <a:blipFill rotWithShape="0">
                <a:blip r:embed="rId2"/>
                <a:stretch>
                  <a:fillRect t="-702" r="-974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34432"/>
            <a:ext cx="2133600" cy="365125"/>
          </a:xfrm>
        </p:spPr>
        <p:txBody>
          <a:bodyPr/>
          <a:lstStyle/>
          <a:p>
            <a:fld id="{429627C9-D2B4-4030-8C53-1C937E7280EE}" type="datetime9">
              <a:rPr lang="ar-SY" smtClean="0"/>
              <a:pPr/>
              <a:t>6 أيار 2017</a:t>
            </a:fld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34432"/>
            <a:ext cx="2133600" cy="365125"/>
          </a:xfrm>
        </p:spPr>
        <p:txBody>
          <a:bodyPr/>
          <a:lstStyle/>
          <a:p>
            <a:fld id="{A2D7B0FD-AAA8-41C8-B2AC-9DFF3E13FFEE}" type="slidenum">
              <a:rPr lang="ar-SY" smtClean="0"/>
              <a:pPr/>
              <a:t>9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55917"/>
            <a:ext cx="2895600" cy="365125"/>
          </a:xfrm>
        </p:spPr>
        <p:txBody>
          <a:bodyPr/>
          <a:lstStyle/>
          <a:p>
            <a:r>
              <a:rPr lang="en-US" smtClean="0"/>
              <a:t>dr.hala hasan</a:t>
            </a:r>
            <a:endParaRPr lang="ar-S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606" y="76200"/>
                <a:ext cx="8827994" cy="6251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r-SY" sz="2000" b="1" dirty="0" smtClean="0">
                    <a:solidFill>
                      <a:srgbClr val="0070C0"/>
                    </a:solidFill>
                  </a:rPr>
                  <a:t>تحدد طاقة االجائز </a:t>
                </a:r>
                <a:r>
                  <a:rPr lang="ar-SY" sz="2000" b="1" dirty="0">
                    <a:solidFill>
                      <a:srgbClr val="0070C0"/>
                    </a:solidFill>
                  </a:rPr>
                  <a:t>المبين </a:t>
                </a:r>
                <a:r>
                  <a:rPr lang="ar-SY" sz="2000" b="1" dirty="0" smtClean="0">
                    <a:solidFill>
                      <a:srgbClr val="0070C0"/>
                    </a:solidFill>
                  </a:rPr>
                  <a:t> الحركية  وفقا </a:t>
                </a:r>
                <a:r>
                  <a:rPr lang="ar-SY" sz="2000" b="1" dirty="0">
                    <a:solidFill>
                      <a:srgbClr val="0070C0"/>
                    </a:solidFill>
                  </a:rPr>
                  <a:t>للعلاقة التالية: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ar-SY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SY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ar-SY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trlPr>
                          <a:rPr lang="ar-SY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SY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p>
                      <m:e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)∙(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</m:t>
                        </m:r>
                      </m:e>
                    </m:nary>
                  </m:oMath>
                </a14:m>
                <a:r>
                  <a:rPr lang="ar-SY" sz="2000" dirty="0"/>
                  <a:t>  </a:t>
                </a:r>
                <a:r>
                  <a:rPr lang="ar-SY" sz="2000" dirty="0">
                    <a:solidFill>
                      <a:srgbClr val="FF0000"/>
                    </a:solidFill>
                  </a:rPr>
                  <a:t> *</a:t>
                </a:r>
              </a:p>
              <a:p>
                <a:endParaRPr lang="ar-SY" sz="2000" b="1" u="sng" dirty="0" smtClean="0"/>
              </a:p>
              <a:p>
                <a:r>
                  <a:rPr lang="ar-SY" sz="2000" b="1" u="sng" dirty="0" smtClean="0"/>
                  <a:t>حيث: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00B0F0"/>
                    </a:solidFill>
                  </a:rPr>
                  <a:t>   </a:t>
                </a:r>
                <a:r>
                  <a:rPr lang="ar-SY" sz="20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ar-SY" sz="2000" dirty="0" smtClean="0"/>
                  <a:t>كتلة واحدة الطول</a:t>
                </a:r>
              </a:p>
              <a:p>
                <a:endParaRPr lang="ar-SY" sz="2400" dirty="0" smtClean="0"/>
              </a:p>
              <a:p>
                <a:r>
                  <a:rPr lang="ar-SY" sz="2400" dirty="0" smtClean="0"/>
                  <a:t>بتعويض العلاقتين </a:t>
                </a:r>
                <a:r>
                  <a:rPr lang="ar-SY" sz="2400" dirty="0"/>
                  <a:t>التاليتن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𝜳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Y" sz="2000" b="1" dirty="0" smtClean="0">
                    <a:solidFill>
                      <a:srgbClr val="7030A0"/>
                    </a:solidFill>
                  </a:rPr>
                  <a:t>  </a:t>
                </a:r>
                <a:r>
                  <a:rPr lang="ar-SY" sz="2000" b="1" dirty="0" smtClean="0">
                    <a:solidFill>
                      <a:srgbClr val="00B050"/>
                    </a:solidFill>
                  </a:rPr>
                  <a:t>،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ar-SY" sz="2000" dirty="0" smtClean="0"/>
                  <a:t>    في  المعادلة (</a:t>
                </a:r>
                <a:r>
                  <a:rPr lang="ar-SY" sz="2800" dirty="0" smtClean="0">
                    <a:solidFill>
                      <a:srgbClr val="FF0000"/>
                    </a:solidFill>
                  </a:rPr>
                  <a:t>*</a:t>
                </a:r>
                <a:r>
                  <a:rPr lang="ar-SY" sz="2000" dirty="0" smtClean="0"/>
                  <a:t>)   </a:t>
                </a:r>
                <a:r>
                  <a:rPr lang="ar-SY" sz="2400" b="1" dirty="0" smtClean="0"/>
                  <a:t>والاشتقاق بالنسبة للزمن  ينتج: </a:t>
                </a:r>
              </a:p>
              <a:p>
                <a:endParaRPr lang="ar-SY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ar-SY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Y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Y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Y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ar-SY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ar-SY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SY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SY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ar-SY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Y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ar-SY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SY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ar-SY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</m:func>
                        </m:e>
                        <m:sup>
                          <m:r>
                            <a:rPr lang="ar-SY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SY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nary>
                        <m:nary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SY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𝜳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SY" sz="2400" b="1" dirty="0">
                  <a:latin typeface="Cambria Math" panose="02040503050406030204" pitchFamily="18" charset="0"/>
                </a:endParaRPr>
              </a:p>
              <a:p>
                <a:endParaRPr lang="ar-SY" sz="2000" dirty="0" smtClean="0"/>
              </a:p>
              <a:p>
                <a:r>
                  <a:rPr lang="ar-SY" sz="2000" dirty="0" smtClean="0"/>
                  <a:t>وتبلغ الطاقة الحركية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ar-SY" sz="2000" b="1" dirty="0" smtClean="0">
                    <a:solidFill>
                      <a:srgbClr val="FF0000"/>
                    </a:solidFill>
                  </a:rPr>
                  <a:t> قمتها العظمى عندما تبلغ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Y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</m:e>
                        </m:func>
                      </m:e>
                      <m:sup>
                        <m:r>
                          <a:rPr lang="ar-SY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ar-SY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Y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ar-SY" sz="2000" b="1" dirty="0" smtClean="0">
                    <a:solidFill>
                      <a:srgbClr val="FF0000"/>
                    </a:solidFill>
                  </a:rPr>
                  <a:t>فينتج :</a:t>
                </a:r>
                <a:endParaRPr lang="ar-SY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ar-SY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Y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Y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Y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SY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nary>
                        <m:nary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SY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𝜳</m:t>
                                  </m:r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SY" sz="2000" b="1" dirty="0" smtClean="0"/>
              </a:p>
              <a:p>
                <a:r>
                  <a:rPr lang="ar-SY" sz="2000" dirty="0" smtClean="0"/>
                  <a:t>وبالتالي يحدد التواتر بمساوة العلاقتين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ar-SY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ar-SY" sz="2000" dirty="0" smtClean="0"/>
                  <a:t>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ar-SY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ar-SY" sz="2000" dirty="0" smtClean="0"/>
                  <a:t> فينتج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Y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ar-SY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𝝎</m:t>
                          </m:r>
                        </m:e>
                        <m:sup>
                          <m:r>
                            <a:rPr lang="ar-SY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𝟐</m:t>
                          </m:r>
                        </m:sup>
                      </m:sSup>
                      <m:r>
                        <a:rPr lang="ar-SY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ar-SY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ar-SY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SY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𝑳</m:t>
                              </m:r>
                            </m:sup>
                            <m:e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𝑬𝑰</m:t>
                              </m:r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j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j-cs"/>
                                            </a:rPr>
                                            <m:t>𝜳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j-cs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  <m:t>(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  <m:t>𝒙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∙</m:t>
                              </m:r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𝒅𝒙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SY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𝑳</m:t>
                              </m:r>
                            </m:sup>
                            <m:e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𝒎</m:t>
                              </m:r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)∙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  <m:t>𝜳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  <m:t> (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  <m:t>𝒙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j-cs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∙</m:t>
                              </m:r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𝒅𝒙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ar-SY" sz="2400" b="1" dirty="0">
                  <a:cs typeface="+mj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06" y="76200"/>
                <a:ext cx="8827994" cy="6251648"/>
              </a:xfrm>
              <a:prstGeom prst="rect">
                <a:avLst/>
              </a:prstGeom>
              <a:blipFill rotWithShape="0">
                <a:blip r:embed="rId2"/>
                <a:stretch>
                  <a:fillRect r="-1036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570</Words>
  <Application>Microsoft Office PowerPoint</Application>
  <PresentationFormat>On-screen Show (4:3)</PresentationFormat>
  <Paragraphs>179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</vt:lpstr>
      <vt:lpstr>Calibri</vt:lpstr>
      <vt:lpstr>Cambria Math</vt:lpstr>
      <vt:lpstr>Times New Roman</vt:lpstr>
      <vt:lpstr>Verdana</vt:lpstr>
      <vt:lpstr>Wingdings</vt:lpstr>
      <vt:lpstr>Office Theme</vt:lpstr>
      <vt:lpstr>Equation</vt:lpstr>
      <vt:lpstr>VIBRATION ANALYSIS BY RAYLEIGH'S METHOD</vt:lpstr>
      <vt:lpstr>اساسيات  طريقة ريلي</vt:lpstr>
      <vt:lpstr>PowerPoint Presentation</vt:lpstr>
      <vt:lpstr>PowerPoint Presentation</vt:lpstr>
      <vt:lpstr>PowerPoint Presentation</vt:lpstr>
      <vt:lpstr>التحليل التقريبي لجملة عامة</vt:lpstr>
      <vt:lpstr>PowerPoint Presentation</vt:lpstr>
      <vt:lpstr>PowerPoint Presentation</vt:lpstr>
      <vt:lpstr>PowerPoint Presentation</vt:lpstr>
      <vt:lpstr>اختيار شكل نمط الاهتزاز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</vt:vector>
  </TitlesOfParts>
  <Company>2o1O ;)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VIBRATION ANALYSIS BY RAYLEIGH'S METHOD</dc:title>
  <dc:creator>hala</dc:creator>
  <cp:lastModifiedBy>dr.hasan</cp:lastModifiedBy>
  <cp:revision>94</cp:revision>
  <dcterms:created xsi:type="dcterms:W3CDTF">2013-01-18T22:58:01Z</dcterms:created>
  <dcterms:modified xsi:type="dcterms:W3CDTF">2017-05-06T22:37:34Z</dcterms:modified>
</cp:coreProperties>
</file>